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0"/>
  </p:notesMasterIdLst>
  <p:sldIdLst>
    <p:sldId id="337" r:id="rId2"/>
    <p:sldId id="356" r:id="rId3"/>
    <p:sldId id="336" r:id="rId4"/>
    <p:sldId id="332" r:id="rId5"/>
    <p:sldId id="260" r:id="rId6"/>
    <p:sldId id="261" r:id="rId7"/>
    <p:sldId id="365" r:id="rId8"/>
    <p:sldId id="363" r:id="rId9"/>
    <p:sldId id="364" r:id="rId10"/>
    <p:sldId id="263" r:id="rId11"/>
    <p:sldId id="262" r:id="rId12"/>
    <p:sldId id="268" r:id="rId13"/>
    <p:sldId id="283" r:id="rId14"/>
    <p:sldId id="358" r:id="rId15"/>
    <p:sldId id="359" r:id="rId16"/>
    <p:sldId id="360" r:id="rId17"/>
    <p:sldId id="362" r:id="rId18"/>
    <p:sldId id="3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3300"/>
    <a:srgbClr val="FF0000"/>
    <a:srgbClr val="F3F0F1"/>
    <a:srgbClr val="FFCC00"/>
    <a:srgbClr val="696969"/>
    <a:srgbClr val="64D1B8"/>
    <a:srgbClr val="F1DB83"/>
    <a:srgbClr val="FFFDF1"/>
    <a:srgbClr val="AA2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72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8/08/2024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33400"/>
            <a:ext cx="10261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16000" y="1905000"/>
            <a:ext cx="50292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905000"/>
            <a:ext cx="50292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999C30-F5BF-901D-9754-3077E316E4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281B6-BEFF-8E63-3613-A59B0C4BC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8EC8-3AD7-BE25-0C8B-D4B2C0BBD8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E8CF0-A585-4A09-84D4-ED8ABCA983E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6508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  <p:sldLayoutId id="2147483753" r:id="rId12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logyonline.com/tutorials/chromosomes-x-and-y-and-sex-determinatio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blindnesstest.org/ishihara-tes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cards.net/all-items/chromosomes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4C33D-25F9-8F62-60E7-6A5CA5C3D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765" y="3101009"/>
            <a:ext cx="4870471" cy="288815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AU" sz="3000" b="1" dirty="0">
                <a:latin typeface="+mj-lt"/>
              </a:rPr>
              <a:t>Types of Inheritance:</a:t>
            </a:r>
          </a:p>
          <a:p>
            <a:pPr>
              <a:lnSpc>
                <a:spcPct val="120000"/>
              </a:lnSpc>
            </a:pPr>
            <a:r>
              <a:rPr lang="en-AU" sz="3000" b="1" dirty="0">
                <a:latin typeface="+mj-lt"/>
              </a:rPr>
              <a:t>Sex Linked Traits</a:t>
            </a:r>
          </a:p>
          <a:p>
            <a:pPr>
              <a:lnSpc>
                <a:spcPct val="120000"/>
              </a:lnSpc>
            </a:pPr>
            <a:r>
              <a:rPr lang="en-AU" sz="2000" dirty="0"/>
              <a:t>AEHBY Human Biology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close up of a dna&#10;&#10;Description automatically generated">
            <a:extLst>
              <a:ext uri="{FF2B5EF4-FFF2-40B4-BE49-F238E27FC236}">
                <a16:creationId xmlns:a16="http://schemas.microsoft.com/office/drawing/2014/main" id="{A4D57AE3-7289-2C42-3D38-FA3B8F86F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550" r="33406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65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16C74F3-9B36-814F-9087-411EA6290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Alleles, genotypes and phenotypes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C641181-E247-533D-EF34-F4A98E0A9C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4522" y="2206487"/>
            <a:ext cx="10595113" cy="4343399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700" dirty="0"/>
              <a:t>	</a:t>
            </a:r>
            <a:r>
              <a:rPr lang="en-AU" altLang="en-US" sz="3800" dirty="0"/>
              <a:t>X :  normal X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3800" dirty="0"/>
              <a:t>	X</a:t>
            </a:r>
            <a:r>
              <a:rPr lang="en-AU" altLang="en-US" sz="3800" baseline="30000" dirty="0"/>
              <a:t>a</a:t>
            </a:r>
            <a:r>
              <a:rPr lang="en-AU" altLang="en-US" sz="3800" dirty="0"/>
              <a:t> : affected X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3800" dirty="0"/>
              <a:t>	Y:  a Y chromosome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AU" altLang="en-US" sz="38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3800" dirty="0"/>
              <a:t>	XX:    normal female      </a:t>
            </a:r>
            <a:r>
              <a:rPr lang="en-AU" altLang="en-US" sz="3800" dirty="0" err="1"/>
              <a:t>X</a:t>
            </a:r>
            <a:r>
              <a:rPr lang="en-AU" altLang="en-US" sz="3800" baseline="30000" dirty="0" err="1"/>
              <a:t>a</a:t>
            </a:r>
            <a:r>
              <a:rPr lang="en-AU" altLang="en-US" sz="3800" dirty="0" err="1"/>
              <a:t>X</a:t>
            </a:r>
            <a:r>
              <a:rPr lang="en-AU" altLang="en-US" sz="3800" dirty="0"/>
              <a:t>:  carrier female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3800" dirty="0"/>
              <a:t>	</a:t>
            </a:r>
            <a:r>
              <a:rPr lang="en-AU" altLang="en-US" sz="3800" dirty="0" err="1"/>
              <a:t>X</a:t>
            </a:r>
            <a:r>
              <a:rPr lang="en-AU" altLang="en-US" sz="3800" baseline="30000" dirty="0" err="1"/>
              <a:t>a</a:t>
            </a:r>
            <a:r>
              <a:rPr lang="en-AU" altLang="en-US" sz="3800" dirty="0" err="1"/>
              <a:t>X</a:t>
            </a:r>
            <a:r>
              <a:rPr lang="en-AU" altLang="en-US" sz="3800" baseline="30000" dirty="0" err="1"/>
              <a:t>a</a:t>
            </a:r>
            <a:r>
              <a:rPr lang="en-AU" altLang="en-US" sz="3800" dirty="0"/>
              <a:t>:  affected female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3800" dirty="0"/>
              <a:t>	XY:    normal male         </a:t>
            </a:r>
            <a:r>
              <a:rPr lang="en-AU" altLang="en-US" sz="3800" dirty="0" err="1"/>
              <a:t>X</a:t>
            </a:r>
            <a:r>
              <a:rPr lang="en-AU" altLang="en-US" sz="3800" baseline="30000" dirty="0" err="1"/>
              <a:t>a</a:t>
            </a:r>
            <a:r>
              <a:rPr lang="en-AU" altLang="en-US" sz="3800" dirty="0" err="1"/>
              <a:t>Y</a:t>
            </a:r>
            <a:r>
              <a:rPr lang="en-AU" altLang="en-US" sz="3800" dirty="0"/>
              <a:t>:  affected male</a:t>
            </a:r>
            <a:r>
              <a:rPr lang="en-AU" altLang="en-US" sz="2700" dirty="0"/>
              <a:t>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A5821FB-7F47-7D40-0B74-05F00E3DC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Red green colour-blindness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A432E19-7A21-9A49-600F-574C2F84B2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The gene for red-green colour-blindness is carried on the </a:t>
            </a:r>
            <a:r>
              <a:rPr lang="en-AU" altLang="en-US" sz="2400" b="1" dirty="0"/>
              <a:t>X chromosome </a:t>
            </a:r>
            <a:r>
              <a:rPr lang="en-AU" altLang="en-US" sz="2400" dirty="0"/>
              <a:t>and is </a:t>
            </a:r>
            <a:r>
              <a:rPr lang="en-AU" altLang="en-US" sz="2400" b="1" dirty="0"/>
              <a:t>recessive</a:t>
            </a:r>
            <a:r>
              <a:rPr lang="en-AU" altLang="en-US" sz="2400" dirty="0"/>
              <a:t>.  This means that a female would need to have </a:t>
            </a:r>
            <a:r>
              <a:rPr lang="en-AU" altLang="en-US" sz="2400" b="1" dirty="0"/>
              <a:t>two affected genes</a:t>
            </a:r>
            <a:r>
              <a:rPr lang="en-AU" altLang="en-US" sz="2400" dirty="0"/>
              <a:t> to have the condition, but a male needs to only have </a:t>
            </a:r>
            <a:r>
              <a:rPr lang="en-AU" altLang="en-US" sz="2400" b="1" dirty="0"/>
              <a:t>one affected gene</a:t>
            </a:r>
            <a:r>
              <a:rPr lang="en-AU" altLang="en-US" sz="2400" dirty="0"/>
              <a:t>.</a:t>
            </a:r>
          </a:p>
          <a:p>
            <a:r>
              <a:rPr lang="en-AU" altLang="en-US" sz="2400" dirty="0"/>
              <a:t>Sex linked conditions are much more common in males than females.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AU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3">
            <a:extLst>
              <a:ext uri="{FF2B5EF4-FFF2-40B4-BE49-F238E27FC236}">
                <a16:creationId xmlns:a16="http://schemas.microsoft.com/office/drawing/2014/main" id="{C0F7EC3A-B55C-7BF8-C4F2-A2978D4BB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261" y="0"/>
            <a:ext cx="10261600" cy="1143000"/>
          </a:xfrm>
        </p:spPr>
        <p:txBody>
          <a:bodyPr/>
          <a:lstStyle/>
          <a:p>
            <a:pPr eaLnBrk="1" hangingPunct="1"/>
            <a:r>
              <a:rPr lang="en-AU" altLang="en-US" dirty="0"/>
              <a:t>Example: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9F894DC-470C-DAB4-BA84-1ADB6CBBC00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7870" y="1142999"/>
            <a:ext cx="5748130" cy="4114801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300" dirty="0"/>
              <a:t> </a:t>
            </a:r>
            <a:r>
              <a:rPr lang="en-AU" altLang="en-US" sz="3800" dirty="0"/>
              <a:t>A woman whose father was red-green colourblind had children with an unaffected man.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3800" dirty="0"/>
              <a:t>Determine the possible genotypes and phenotypes of the children.</a:t>
            </a:r>
            <a:endParaRPr lang="en-AU" altLang="en-US" sz="2300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584A15E-72EA-D68C-746E-493AB495D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1916" y="655984"/>
            <a:ext cx="5468561" cy="5267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FF27F-52B1-304E-3EC5-9890D9294951}"/>
              </a:ext>
            </a:extLst>
          </p:cNvPr>
          <p:cNvSpPr txBox="1"/>
          <p:nvPr/>
        </p:nvSpPr>
        <p:spPr>
          <a:xfrm>
            <a:off x="447261" y="5257800"/>
            <a:ext cx="5723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3200" b="1" dirty="0">
                <a:solidFill>
                  <a:schemeClr val="bg2">
                    <a:lumMod val="2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Mother </a:t>
            </a:r>
            <a:r>
              <a:rPr lang="en-AU" altLang="en-US" sz="3200" b="1" dirty="0" err="1">
                <a:solidFill>
                  <a:schemeClr val="bg2">
                    <a:lumMod val="2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</a:t>
            </a:r>
            <a:r>
              <a:rPr lang="en-AU" altLang="en-US" sz="3200" b="1" baseline="30000" dirty="0" err="1">
                <a:solidFill>
                  <a:schemeClr val="bg2">
                    <a:lumMod val="2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r</a:t>
            </a:r>
            <a:r>
              <a:rPr lang="en-AU" altLang="en-US" sz="3200" b="1" dirty="0" err="1">
                <a:solidFill>
                  <a:schemeClr val="bg2">
                    <a:lumMod val="2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</a:t>
            </a:r>
            <a:r>
              <a:rPr lang="en-AU" altLang="en-US" sz="3200" b="1" dirty="0">
                <a:solidFill>
                  <a:schemeClr val="bg2">
                    <a:lumMod val="2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   Father XY</a:t>
            </a:r>
            <a:endParaRPr lang="en-AU" sz="3200" b="1" dirty="0">
              <a:solidFill>
                <a:schemeClr val="bg2">
                  <a:lumMod val="25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170038-2152-6300-7D47-DF4AA47BD386}"/>
              </a:ext>
            </a:extLst>
          </p:cNvPr>
          <p:cNvSpPr/>
          <p:nvPr/>
        </p:nvSpPr>
        <p:spPr>
          <a:xfrm>
            <a:off x="6659217" y="2126974"/>
            <a:ext cx="805070" cy="2932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0BFC5-10E6-7246-00E0-D4995E5875D8}"/>
              </a:ext>
            </a:extLst>
          </p:cNvPr>
          <p:cNvSpPr/>
          <p:nvPr/>
        </p:nvSpPr>
        <p:spPr>
          <a:xfrm rot="16200000">
            <a:off x="9114038" y="-407503"/>
            <a:ext cx="805070" cy="2932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AE1EE-EFC0-F871-C8A6-230270D4BF3C}"/>
              </a:ext>
            </a:extLst>
          </p:cNvPr>
          <p:cNvSpPr/>
          <p:nvPr/>
        </p:nvSpPr>
        <p:spPr>
          <a:xfrm>
            <a:off x="7648015" y="1977888"/>
            <a:ext cx="1843855" cy="160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C6C75-05C4-0ED7-85C6-69C1BD4BF4E3}"/>
              </a:ext>
            </a:extLst>
          </p:cNvPr>
          <p:cNvSpPr/>
          <p:nvPr/>
        </p:nvSpPr>
        <p:spPr>
          <a:xfrm>
            <a:off x="9786934" y="1992796"/>
            <a:ext cx="1633128" cy="160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2C16B9-B11B-E2AD-54E9-7E7A3C7941E2}"/>
              </a:ext>
            </a:extLst>
          </p:cNvPr>
          <p:cNvSpPr/>
          <p:nvPr/>
        </p:nvSpPr>
        <p:spPr>
          <a:xfrm>
            <a:off x="7672718" y="3869636"/>
            <a:ext cx="1843855" cy="160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1EC42-BBE1-150C-3A21-F7C844D28932}"/>
              </a:ext>
            </a:extLst>
          </p:cNvPr>
          <p:cNvSpPr/>
          <p:nvPr/>
        </p:nvSpPr>
        <p:spPr>
          <a:xfrm>
            <a:off x="9705447" y="3886200"/>
            <a:ext cx="1843855" cy="160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1B17BC3-143A-B696-5AB5-0F22F2AA1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32537111-0B52-3383-2062-64B541C929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altLang="en-US">
                <a:hlinkClick r:id="rId2"/>
              </a:rPr>
              <a:t>Ishihara Test | Color Test | Ishihara Chart (colorblindnesstest.org)</a:t>
            </a:r>
            <a:endParaRPr lang="en-A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4A37D-1513-CD74-9753-70503933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X dominant traits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996426-FDE7-39FA-E8D5-EBB7077F85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2086" y="2432747"/>
            <a:ext cx="4955791" cy="41717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0DD27-B855-7693-9541-6463C7596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89" y="2438399"/>
            <a:ext cx="4840075" cy="3863010"/>
          </a:xfrm>
        </p:spPr>
        <p:txBody>
          <a:bodyPr>
            <a:normAutofit/>
          </a:bodyPr>
          <a:lstStyle/>
          <a:p>
            <a:r>
              <a:rPr lang="en-AU" sz="2400" dirty="0"/>
              <a:t>Only one copy of the dominant gene is required to be expressed in the genotype, so very similar inheritance to autosomal dominant-recessive patterns.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2015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996426-FDE7-39FA-E8D5-EBB7077F85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0816" y="223905"/>
            <a:ext cx="7792279" cy="6559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87F2B-6402-A786-E2F9-FF65F40B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970" y="591627"/>
            <a:ext cx="4048030" cy="228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A541D8-D9F7-8A29-B9D3-C1D61AA8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636" y="3609489"/>
            <a:ext cx="4041823" cy="2549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C9E9E-BDD7-701C-C7CD-B50A82ECAC8D}"/>
              </a:ext>
            </a:extLst>
          </p:cNvPr>
          <p:cNvSpPr txBox="1"/>
          <p:nvPr/>
        </p:nvSpPr>
        <p:spPr>
          <a:xfrm>
            <a:off x="8143970" y="2983582"/>
            <a:ext cx="396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Fragile X syndrome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BA59C-0D80-FE7E-A210-0ECA81D58C14}"/>
              </a:ext>
            </a:extLst>
          </p:cNvPr>
          <p:cNvSpPr txBox="1"/>
          <p:nvPr/>
        </p:nvSpPr>
        <p:spPr>
          <a:xfrm>
            <a:off x="8203095" y="6321287"/>
            <a:ext cx="390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Vitamin D </a:t>
            </a:r>
            <a:r>
              <a:rPr lang="en-AU" dirty="0" err="1"/>
              <a:t>resisitant</a:t>
            </a:r>
            <a:r>
              <a:rPr lang="en-AU" dirty="0"/>
              <a:t> Rickets</a:t>
            </a:r>
          </a:p>
        </p:txBody>
      </p:sp>
    </p:spTree>
    <p:extLst>
      <p:ext uri="{BB962C8B-B14F-4D97-AF65-F5344CB8AC3E}">
        <p14:creationId xmlns:p14="http://schemas.microsoft.com/office/powerpoint/2010/main" val="292282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AFF4-F012-573D-F615-9C9DEA43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EF48-D6C7-449F-202B-0DBB40860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400" dirty="0"/>
              <a:t>There are no dominant or recessive traits, as only one allele is ever present and only males can inherit conditions from their affected fathers.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CDC2E-E553-B323-41FF-8AAEDBF6B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800" y="2438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9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CDC2E-E553-B323-41FF-8AAEDBF6B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655" y="0"/>
            <a:ext cx="7328452" cy="732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01F9D-B8D7-6596-C81C-B4FADCF8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07" y="783535"/>
            <a:ext cx="4738126" cy="3023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5CB2-25AF-710B-0D70-A55888E123D5}"/>
              </a:ext>
            </a:extLst>
          </p:cNvPr>
          <p:cNvSpPr txBox="1"/>
          <p:nvPr/>
        </p:nvSpPr>
        <p:spPr>
          <a:xfrm>
            <a:off x="8656983" y="3975652"/>
            <a:ext cx="353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Swyer</a:t>
            </a:r>
            <a:r>
              <a:rPr lang="en-AU" dirty="0"/>
              <a:t> Syndrome</a:t>
            </a:r>
          </a:p>
        </p:txBody>
      </p:sp>
    </p:spTree>
    <p:extLst>
      <p:ext uri="{BB962C8B-B14F-4D97-AF65-F5344CB8AC3E}">
        <p14:creationId xmlns:p14="http://schemas.microsoft.com/office/powerpoint/2010/main" val="3030150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3310" y="816309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751224" y="2017643"/>
            <a:ext cx="5344775" cy="394659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20000"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sex-linkage in terms of alleles, inheritance patterns, genotype and phenotype.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examples of X-linked traits.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Punnett squares to represent monohybrid crosses involving X-linked traits.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40" r="12218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531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2209046"/>
            <a:ext cx="11171581" cy="448992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Polydactyly is a dominant allele. Use Punnett squares to explain how it is possible for a parent with polydactyly to have an unaffected child. (4)</a:t>
            </a:r>
          </a:p>
          <a:p>
            <a:pPr marL="342900" indent="-342900">
              <a:buAutoNum type="arabicPeriod"/>
            </a:pPr>
            <a:r>
              <a:rPr lang="en-US" sz="2000" dirty="0"/>
              <a:t>Parents with blood types A and B have a child with O blood group. Identify the phenotypes of the parents and use a Punnett square to explain how this is possible. (4)</a:t>
            </a:r>
          </a:p>
          <a:p>
            <a:pPr marL="342900" indent="-342900">
              <a:buAutoNum type="arabicPeriod"/>
            </a:pPr>
            <a:r>
              <a:rPr lang="en-US" sz="2000" dirty="0"/>
              <a:t>Using examples, explain the difference between mechanical and chemical digestion (Unit 1). (4)</a:t>
            </a:r>
          </a:p>
          <a:p>
            <a:pPr marL="342900" indent="-342900">
              <a:buFont typeface="Corbel" panose="020B0503020204020204" pitchFamily="34" charset="0"/>
              <a:buAutoNum type="arabicPeriod"/>
            </a:pPr>
            <a:r>
              <a:rPr lang="en-AU" sz="2000" dirty="0"/>
              <a:t>List four types of biomolecules (macromolecules) and for each name their monomer (Unit 1). (4) </a:t>
            </a:r>
            <a:r>
              <a:rPr lang="en-US" sz="2000" dirty="0"/>
              <a:t> </a:t>
            </a: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3BAB2-F0DD-4491-CA5D-82069C6B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625" y="520208"/>
            <a:ext cx="2015535" cy="14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7DC4904-F986-1737-C674-2E1D6ABF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17" b="191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84C47-0EF5-42DB-FD00-6F2B1F55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9" y="110836"/>
            <a:ext cx="3689407" cy="126276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5FD7-EC14-BC2A-B413-199BD283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061" y="1293092"/>
            <a:ext cx="3689406" cy="4519312"/>
          </a:xfrm>
        </p:spPr>
        <p:txBody>
          <a:bodyPr vert="horz" lIns="109728" tIns="109728" rIns="109728" bIns="91440" rtlCol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robable frequencies of genotype and phenotype of offspring can be predicted using Punnett squares and by taking into consideration patterns of inheritance, including the effects of sex-linked alleles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0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8FE1-8614-5E88-7EFC-0CD62FE72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3310" y="816309"/>
            <a:ext cx="5687681" cy="85367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Success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31490-C73F-4414-5D99-20D1DE35D00A}"/>
              </a:ext>
            </a:extLst>
          </p:cNvPr>
          <p:cNvSpPr txBox="1"/>
          <p:nvPr/>
        </p:nvSpPr>
        <p:spPr>
          <a:xfrm>
            <a:off x="751224" y="2017643"/>
            <a:ext cx="5344775" cy="394659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77500" lnSpcReduction="20000"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sex-linkage in terms of alleles, inheritance patterns, genotype and phenotype.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examples of sex linked traits.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Distinguish between X dominant, X recessive and Y inheritance.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6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Punnett squares to represent monohybrid crosses involving X-linked traits.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41BA8-E4C6-9F00-3681-74A98C30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40" r="12218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625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26E593E-8CFD-CEBA-D25B-3F4663971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20239" y="442220"/>
            <a:ext cx="10165743" cy="134526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Sex chromosomes and sex-linked conditions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46ABB11-F163-3C19-A81F-8623064B46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5558" y="2312276"/>
            <a:ext cx="6452566" cy="4103504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In humans there are 44 non-sex </a:t>
            </a:r>
            <a:r>
              <a:rPr lang="en-AU" altLang="en-US" sz="2400" b="1" dirty="0"/>
              <a:t>autosomal</a:t>
            </a:r>
            <a:r>
              <a:rPr lang="en-AU" altLang="en-US" sz="2400" dirty="0"/>
              <a:t> chromosomes (22 pairs) and 2 </a:t>
            </a:r>
            <a:r>
              <a:rPr lang="en-AU" altLang="en-US" sz="2400" b="1" dirty="0"/>
              <a:t>sex</a:t>
            </a:r>
            <a:r>
              <a:rPr lang="en-AU" altLang="en-US" sz="2400" dirty="0"/>
              <a:t> chromosomes (XX or XY). As well as traits relating to sex, both the X and Y chromosomes carry other genes, which are </a:t>
            </a:r>
            <a:r>
              <a:rPr lang="en-AU" altLang="en-US" sz="2400" b="1" dirty="0"/>
              <a:t>sex linked</a:t>
            </a:r>
            <a:r>
              <a:rPr lang="en-AU" altLang="en-US" sz="2400" dirty="0"/>
              <a:t>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AU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779BC7-8122-6DFF-8DE1-4846C6F2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123" y="2312276"/>
            <a:ext cx="451485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A4ACF830-E794-03A7-2540-3303DB5A891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64096" y="983974"/>
            <a:ext cx="6430616" cy="5436704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The X chromosome is much longer than the Y chromosome.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AU" altLang="en-US" sz="2400" dirty="0"/>
              <a:t>Some genes on the X chromosome have </a:t>
            </a:r>
            <a:r>
              <a:rPr lang="en-AU" altLang="en-US" sz="2400" b="1" dirty="0"/>
              <a:t>no corresponding gene </a:t>
            </a:r>
            <a:r>
              <a:rPr lang="en-AU" altLang="en-US" sz="2400" dirty="0"/>
              <a:t>on the Y chromosome.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7652F-E7FB-EE92-3A50-4187DCE0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166" y="3537916"/>
            <a:ext cx="3218621" cy="3218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486F4-8117-A578-B91F-5A17037C5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8" r="20431"/>
          <a:stretch/>
        </p:blipFill>
        <p:spPr>
          <a:xfrm>
            <a:off x="8627166" y="139148"/>
            <a:ext cx="3218621" cy="33987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 Placeholder 2">
            <a:extLst>
              <a:ext uri="{FF2B5EF4-FFF2-40B4-BE49-F238E27FC236}">
                <a16:creationId xmlns:a16="http://schemas.microsoft.com/office/drawing/2014/main" id="{B279CF78-3DFC-E909-5306-CF06B9246DA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5410" y="1659835"/>
            <a:ext cx="4334703" cy="4025348"/>
          </a:xfrm>
        </p:spPr>
        <p:txBody>
          <a:bodyPr/>
          <a:lstStyle/>
          <a:p>
            <a:r>
              <a:rPr lang="en-AU" altLang="en-US" sz="2400" b="1" dirty="0"/>
              <a:t>Recombination or “crossing over” does not occur</a:t>
            </a:r>
            <a:r>
              <a:rPr lang="en-AU" altLang="en-US" sz="2400" dirty="0"/>
              <a:t> between the X and Y, because they are </a:t>
            </a:r>
            <a:r>
              <a:rPr lang="en-AU" altLang="en-US" sz="2400" b="1" dirty="0"/>
              <a:t>not fully homologous</a:t>
            </a:r>
            <a:r>
              <a:rPr lang="en-AU" altLang="en-US" sz="2400" dirty="0"/>
              <a:t>.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28C11F-06E7-D937-5ABB-8EA77ADA15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877"/>
          <a:stretch/>
        </p:blipFill>
        <p:spPr>
          <a:xfrm>
            <a:off x="5368781" y="1570383"/>
            <a:ext cx="6277809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E38F-73EA-5D64-236E-2981B334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X-linked Recessive 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C87B-80F4-F9ED-624A-ADD384C3C24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16000" y="1905000"/>
            <a:ext cx="5364922" cy="4038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Carried on the X chromosome, the phenotype is </a:t>
            </a:r>
            <a:r>
              <a:rPr lang="en-US" sz="2400" b="1" dirty="0"/>
              <a:t>always expressed in males </a:t>
            </a:r>
            <a:r>
              <a:rPr lang="en-US" sz="2400" dirty="0"/>
              <a:t>(homozygous because they have only one X) and </a:t>
            </a:r>
            <a:r>
              <a:rPr lang="en-US" sz="2400" b="1" dirty="0"/>
              <a:t>in homozygous females </a:t>
            </a:r>
            <a:r>
              <a:rPr lang="en-US" sz="2400" dirty="0"/>
              <a:t>(two recessive </a:t>
            </a:r>
            <a:r>
              <a:rPr lang="en-US" sz="2400" dirty="0" err="1"/>
              <a:t>Xs</a:t>
            </a:r>
            <a:r>
              <a:rPr lang="en-US" sz="2400" dirty="0"/>
              <a:t>). Heterozygous females are </a:t>
            </a:r>
            <a:r>
              <a:rPr lang="en-US" sz="2400" b="1" dirty="0"/>
              <a:t>carriers</a:t>
            </a:r>
            <a:r>
              <a:rPr lang="en-US" sz="2400" dirty="0"/>
              <a:t>.</a:t>
            </a:r>
            <a:endParaRPr lang="en-AU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89707-0826-50AC-B677-460AC2B85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2742" y="1676400"/>
            <a:ext cx="479759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89707-0826-50AC-B677-460AC2B85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02219" y="0"/>
            <a:ext cx="8587562" cy="72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573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Meiryo</vt:lpstr>
      <vt:lpstr>Calibri</vt:lpstr>
      <vt:lpstr>Cavolini</vt:lpstr>
      <vt:lpstr>Corbel</vt:lpstr>
      <vt:lpstr>Wingdings</vt:lpstr>
      <vt:lpstr>SketchLinesVTI</vt:lpstr>
      <vt:lpstr>PowerPoint Presentation</vt:lpstr>
      <vt:lpstr>Review</vt:lpstr>
      <vt:lpstr>Learning Intentions</vt:lpstr>
      <vt:lpstr>Success criteria</vt:lpstr>
      <vt:lpstr>Sex chromosomes and sex-linked conditions</vt:lpstr>
      <vt:lpstr>PowerPoint Presentation</vt:lpstr>
      <vt:lpstr>PowerPoint Presentation</vt:lpstr>
      <vt:lpstr>X-linked Recessive Inheritance</vt:lpstr>
      <vt:lpstr>PowerPoint Presentation</vt:lpstr>
      <vt:lpstr>Alleles, genotypes and phenotypes</vt:lpstr>
      <vt:lpstr>Red green colour-blindness</vt:lpstr>
      <vt:lpstr>Example:</vt:lpstr>
      <vt:lpstr>PowerPoint Presentation</vt:lpstr>
      <vt:lpstr>X dominant traits</vt:lpstr>
      <vt:lpstr>PowerPoint Presentation</vt:lpstr>
      <vt:lpstr>Y traits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84</cp:revision>
  <dcterms:created xsi:type="dcterms:W3CDTF">2023-02-01T11:31:06Z</dcterms:created>
  <dcterms:modified xsi:type="dcterms:W3CDTF">2024-08-08T12:46:53Z</dcterms:modified>
</cp:coreProperties>
</file>